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5" r:id="rId12"/>
    <p:sldId id="277" r:id="rId13"/>
    <p:sldId id="278" r:id="rId14"/>
    <p:sldId id="276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2658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5462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066109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85721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58034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45436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5665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6250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342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726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16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7763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660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968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526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63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7E4-480C-4BA3-A1D3-89B374F081D2}" type="datetimeFigureOut">
              <a:rPr lang="ru-RU" smtClean="0"/>
              <a:pPr/>
              <a:t>31.12.2003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5763"/>
            <a:ext cx="9144000" cy="1571625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Информационная безопасность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614488"/>
            <a:ext cx="9144000" cy="481679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лекции 8:</a:t>
            </a:r>
          </a:p>
          <a:p>
            <a:pPr algn="just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«УПРАВЛЕНИЕ РИСКАМИ В ИНФОРМАЦИОННОЙ БЕЗОПАСНОСТИ»</a:t>
            </a:r>
          </a:p>
          <a:p>
            <a:pPr algn="just"/>
            <a:endParaRPr lang="ru-RU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/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1.  Основные понятия.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2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r>
              <a:rPr lang="ru-RU" sz="2400" b="1" dirty="0" smtClean="0">
                <a:solidFill>
                  <a:schemeClr val="tx1"/>
                </a:solidFill>
              </a:rPr>
              <a:t> Подготовительные этапы управления рисками.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3</a:t>
            </a:r>
            <a:r>
              <a:rPr lang="ru-RU" sz="2400" dirty="0" smtClean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Основные этапы управления рисками.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dirty="0" smtClean="0">
                <a:solidFill>
                  <a:schemeClr val="tx1"/>
                </a:solidFill>
              </a:rPr>
              <a:t> </a:t>
            </a:r>
          </a:p>
          <a:p>
            <a:pPr algn="just"/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589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5181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Рекомендации процедур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06880" y="731520"/>
            <a:ext cx="9797732" cy="591312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Для организаций, следующий перечень документированных процедур, предусматривающих ведение записей) будет достаточным:</a:t>
            </a:r>
          </a:p>
          <a:p>
            <a:r>
              <a:rPr lang="ru-RU" dirty="0" smtClean="0"/>
              <a:t>Распределение обязанностей и ответственности.</a:t>
            </a:r>
          </a:p>
          <a:p>
            <a:r>
              <a:rPr lang="ru-RU" dirty="0" smtClean="0"/>
              <a:t>Повышение осведомленности сотрудников в вопросах информационной безопасности.</a:t>
            </a:r>
          </a:p>
          <a:p>
            <a:r>
              <a:rPr lang="ru-RU" dirty="0" smtClean="0"/>
              <a:t>Обеспечение непрерывности бизнес-процессов.</a:t>
            </a:r>
          </a:p>
          <a:p>
            <a:r>
              <a:rPr lang="ru-RU" dirty="0" smtClean="0"/>
              <a:t>Мониторинг информационной инфраструктуры.</a:t>
            </a:r>
          </a:p>
          <a:p>
            <a:r>
              <a:rPr lang="ru-RU" dirty="0" smtClean="0"/>
              <a:t>Безопасное хранение данных.</a:t>
            </a:r>
          </a:p>
          <a:p>
            <a:r>
              <a:rPr lang="ru-RU" dirty="0" smtClean="0"/>
              <a:t>Управление доступом к данным.</a:t>
            </a:r>
          </a:p>
          <a:p>
            <a:r>
              <a:rPr lang="ru-RU" dirty="0" smtClean="0"/>
              <a:t>Управление информационной инфраструктурой.</a:t>
            </a:r>
          </a:p>
          <a:p>
            <a:r>
              <a:rPr lang="ru-RU" dirty="0" smtClean="0"/>
              <a:t>Управление изменениями.</a:t>
            </a:r>
          </a:p>
          <a:p>
            <a:r>
              <a:rPr lang="ru-RU" dirty="0" smtClean="0"/>
              <a:t>Управление инцидентами и уязвимостями.</a:t>
            </a:r>
          </a:p>
          <a:p>
            <a:r>
              <a:rPr lang="ru-RU" dirty="0" smtClean="0"/>
              <a:t>Защита от вредоносного кода.</a:t>
            </a:r>
          </a:p>
          <a:p>
            <a:r>
              <a:rPr lang="ru-RU" dirty="0" smtClean="0"/>
              <a:t>Взаимодействие с третьими сторонами.</a:t>
            </a:r>
          </a:p>
          <a:p>
            <a:r>
              <a:rPr lang="ru-RU" dirty="0" smtClean="0"/>
              <a:t>Безопасная разработка программного обеспечения.</a:t>
            </a:r>
          </a:p>
          <a:p>
            <a:r>
              <a:rPr lang="ru-RU" dirty="0" smtClean="0"/>
              <a:t>Управление аутентификацией и парольная защита.</a:t>
            </a:r>
          </a:p>
          <a:p>
            <a:r>
              <a:rPr lang="ru-RU" dirty="0" smtClean="0"/>
              <a:t>Обеспечение физической безопасности.</a:t>
            </a:r>
          </a:p>
          <a:p>
            <a:r>
              <a:rPr lang="ru-RU" dirty="0" smtClean="0"/>
              <a:t>Криптографическая защита и управление ключами.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321" y="0"/>
            <a:ext cx="10849292" cy="868680"/>
          </a:xfrm>
        </p:spPr>
        <p:txBody>
          <a:bodyPr>
            <a:normAutofit/>
          </a:bodyPr>
          <a:lstStyle/>
          <a:p>
            <a:r>
              <a:rPr lang="ru-RU" dirty="0" smtClean="0"/>
              <a:t>Алгоритм управления рисками</a:t>
            </a:r>
            <a:endParaRPr lang="ru-RU" dirty="0"/>
          </a:p>
        </p:txBody>
      </p:sp>
      <p:pic>
        <p:nvPicPr>
          <p:cNvPr id="4" name="Содержимое 3" descr="http://www.itsec.ru/archive/p2014/images/ib-2-2014-50-52-ris-2.jpg"/>
          <p:cNvPicPr>
            <a:picLocks noGrp="1"/>
          </p:cNvPicPr>
          <p:nvPr>
            <p:ph idx="1"/>
          </p:nvPr>
        </p:nvPicPr>
        <p:blipFill>
          <a:blip r:embed="rId2"/>
          <a:srcRect b="10811"/>
          <a:stretch>
            <a:fillRect/>
          </a:stretch>
        </p:blipFill>
        <p:spPr bwMode="auto">
          <a:xfrm>
            <a:off x="3688081" y="1036320"/>
            <a:ext cx="4505146" cy="557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Комплексная система рисков</a:t>
            </a:r>
            <a:endParaRPr lang="ru-RU" dirty="0"/>
          </a:p>
        </p:txBody>
      </p:sp>
      <p:pic>
        <p:nvPicPr>
          <p:cNvPr id="4" name="Содержимое 3" descr="http://iso27000.ru/chitalnyi-zai/upravlenie-riskami-informacionnoi-bezopasnosti/images/4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74520" y="2103120"/>
            <a:ext cx="9052560" cy="428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1" y="0"/>
            <a:ext cx="10864532" cy="5638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Методика управления рисками</a:t>
            </a:r>
            <a:endParaRPr lang="ru-RU" dirty="0"/>
          </a:p>
        </p:txBody>
      </p:sp>
      <p:pic>
        <p:nvPicPr>
          <p:cNvPr id="4" name="Содержимое 3" descr="http://refdb.ru/images/1206/2410644/m5861559d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0120" y="929640"/>
            <a:ext cx="10866120" cy="5654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1481" y="0"/>
            <a:ext cx="11093132" cy="1005840"/>
          </a:xfrm>
        </p:spPr>
        <p:txBody>
          <a:bodyPr>
            <a:normAutofit/>
          </a:bodyPr>
          <a:lstStyle/>
          <a:p>
            <a:r>
              <a:rPr lang="ru-RU" dirty="0" smtClean="0"/>
              <a:t>Заключение лекции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097280"/>
            <a:ext cx="10285412" cy="481394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История доказывала много раз, что стабильность, какой бы идеальной и хорошей она ни была на первый взгляд, ведет к деградации. Развитие невозможно без риска. Вся наша жизнь складывается из вероятностей, оценки возможностей и решений, приводящих к успеху или поражению. Но многое зависит от нас. Благополучно ли закончится прыжок с парашютом? Зависит от того, правильно ли он был уложен, знаете ли вы порядок действий при прыжке и т.д. Теперь риск равен нулю? Нет, но своими действиями вы смогли существенно снизить его. Помимо индивидуальных рисков, выделяют риски социальные, технологические и многие другие. Мы же сосредоточимся на рисках информационной безопасности и управлении ими.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274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4920" y="1325880"/>
            <a:ext cx="10239692" cy="458534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Ватага А.И. Локализация и минимизация рисков проектирования и применения биометрических характеристик // Современное гуманитарное знание о проблемах социального развития: материалы </a:t>
            </a:r>
            <a:r>
              <a:rPr lang="en-US" dirty="0" smtClean="0"/>
              <a:t>XXII</a:t>
            </a:r>
            <a:r>
              <a:rPr lang="ru-RU" dirty="0" smtClean="0"/>
              <a:t> Годичного научного собрания профессорско-преподавательского состава // Ставрополь: НОУ ВПО СКСИ, 2015 – 202 с.</a:t>
            </a:r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</a:t>
            </a:r>
            <a:r>
              <a:rPr lang="ru-RU" dirty="0" err="1" smtClean="0"/>
              <a:t>Трошков</a:t>
            </a:r>
            <a:r>
              <a:rPr lang="ru-RU" dirty="0" smtClean="0"/>
              <a:t> М.А. Концепция проектирования системы биометрического управления для допуска к информационным ресурсам // </a:t>
            </a:r>
            <a:r>
              <a:rPr lang="ru-RU" dirty="0" err="1" smtClean="0"/>
              <a:t>Инфокоммуникационные</a:t>
            </a:r>
            <a:r>
              <a:rPr lang="ru-RU" dirty="0" smtClean="0"/>
              <a:t> технологии в науке, производстве и образовании: Шестая международная научно-техническая конференция. – Ставрополь: </a:t>
            </a:r>
            <a:r>
              <a:rPr lang="ru-RU" dirty="0" err="1" smtClean="0"/>
              <a:t>Северо-Кавказский</a:t>
            </a:r>
            <a:r>
              <a:rPr lang="ru-RU" dirty="0" smtClean="0"/>
              <a:t> федеральный университет. – 500 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3413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Основные понятия 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3920" y="1264920"/>
            <a:ext cx="10620692" cy="5593080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Управление рисками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рассматривается нами на административном уровне ИБ, поскольку только руководство организации способно выделить необходимые ресурсы, инициировать и контролировать выполнение соответствующих программ.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Основные принципы управления рисками информационной безопасности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2840" y="2438400"/>
            <a:ext cx="531876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1" y="624110"/>
            <a:ext cx="11245532" cy="9456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Пять принципов управления рисками информационной безопасности.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Оценить риск и определить потребности</a:t>
            </a:r>
          </a:p>
          <a:p>
            <a:r>
              <a:rPr lang="ru-RU" sz="2400" dirty="0" smtClean="0"/>
              <a:t>Установить централизованное управление</a:t>
            </a:r>
          </a:p>
          <a:p>
            <a:r>
              <a:rPr lang="ru-RU" sz="2400" dirty="0" smtClean="0"/>
              <a:t>Внедрить необходимые политики и соответствующие средства контроля</a:t>
            </a:r>
          </a:p>
          <a:p>
            <a:r>
              <a:rPr lang="ru-RU" sz="2400" dirty="0" smtClean="0"/>
              <a:t>Содействовать осведомленности сотрудников</a:t>
            </a:r>
          </a:p>
          <a:p>
            <a:r>
              <a:rPr lang="ru-RU" sz="2400" dirty="0" smtClean="0"/>
              <a:t>Контролировать и оценивать эффективность политик и механизмов контроля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6530"/>
          </a:xfrm>
        </p:spPr>
        <p:txBody>
          <a:bodyPr/>
          <a:lstStyle/>
          <a:p>
            <a:r>
              <a:rPr lang="ru-RU" dirty="0" smtClean="0"/>
              <a:t>Модель процесса управления</a:t>
            </a:r>
            <a:endParaRPr lang="ru-RU" dirty="0"/>
          </a:p>
        </p:txBody>
      </p:sp>
      <p:pic>
        <p:nvPicPr>
          <p:cNvPr id="4" name="Содержимое 3" descr="http://businessprocess.narod.ru/index32.files/1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1125" y="1431925"/>
            <a:ext cx="8471575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281" y="198120"/>
            <a:ext cx="10788332" cy="548640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Система построения управления рисками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0080" y="1158240"/>
            <a:ext cx="10864532" cy="5379720"/>
          </a:xfrm>
        </p:spPr>
        <p:txBody>
          <a:bodyPr>
            <a:normAutofit fontScale="85000" lnSpcReduction="10000"/>
          </a:bodyPr>
          <a:lstStyle/>
          <a:p>
            <a:r>
              <a:rPr lang="ru-RU" sz="2400" dirty="0" smtClean="0"/>
              <a:t>Для построения системы управления </a:t>
            </a:r>
            <a:r>
              <a:rPr lang="ru-RU" sz="2400" b="1" dirty="0" smtClean="0"/>
              <a:t>рисками информационной безопасности</a:t>
            </a:r>
            <a:r>
              <a:rPr lang="ru-RU" sz="2400" dirty="0" smtClean="0"/>
              <a:t> необходимо ввести </a:t>
            </a:r>
            <a:r>
              <a:rPr lang="ru-RU" sz="2400" b="1" i="1" dirty="0" smtClean="0"/>
              <a:t>следующие понятия:</a:t>
            </a:r>
          </a:p>
          <a:p>
            <a:r>
              <a:rPr lang="ru-RU" sz="2400" b="1" i="1" dirty="0" smtClean="0"/>
              <a:t>Угроза</a:t>
            </a:r>
            <a:r>
              <a:rPr lang="ru-RU" sz="2400" dirty="0" smtClean="0"/>
              <a:t> — потенциально возможное происшествие, неважно, преднамеренное или нет, которое может оказать нежелательное воздействие на бизнес-процессы компании, IT-системы, а также на информационные активы компании. Иначе говоря, угроза — это нечто плохое, что когда-нибудь может произойти.</a:t>
            </a:r>
          </a:p>
          <a:p>
            <a:r>
              <a:rPr lang="ru-RU" sz="2400" b="1" i="1" dirty="0" smtClean="0"/>
              <a:t>Уязвимость информационной системы</a:t>
            </a:r>
            <a:r>
              <a:rPr lang="ru-RU" sz="2400" dirty="0" smtClean="0"/>
              <a:t> — тот или иной ее недостаток, из-за которого становится возможным нежелательное воздействие на нее со стороны злоумышленников, неквалифицированного персонала или вредоносного кода (например, вирусов или программ-шпионов).</a:t>
            </a:r>
          </a:p>
          <a:p>
            <a:r>
              <a:rPr lang="ru-RU" sz="2400" b="1" i="1" dirty="0" smtClean="0"/>
              <a:t>Убыток</a:t>
            </a:r>
            <a:r>
              <a:rPr lang="ru-RU" sz="2400" dirty="0" smtClean="0"/>
              <a:t> — потенциально возможные прямые и косвенные финансовые потери, которые произошли вследствие реализации угрозы и уязвимости.</a:t>
            </a:r>
          </a:p>
          <a:p>
            <a:r>
              <a:rPr lang="ru-RU" sz="2400" b="1" i="1" dirty="0" smtClean="0"/>
              <a:t>Риск</a:t>
            </a:r>
            <a:r>
              <a:rPr lang="ru-RU" sz="2400" dirty="0" smtClean="0"/>
              <a:t> — возможность возникновения некоторой угрозы, связанной с текущей деятельностью компании. Также риск — это комбинация вероятности события и его последствий (ISO/IEC 27001:2005). Риск отражает возможные прямые или косвенные финансовые потери.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1290"/>
          </a:xfrm>
        </p:spPr>
        <p:txBody>
          <a:bodyPr/>
          <a:lstStyle/>
          <a:p>
            <a:r>
              <a:rPr lang="ru-RU" dirty="0" smtClean="0"/>
              <a:t> Оценка рисков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5760" y="1417320"/>
            <a:ext cx="11138852" cy="449390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 smtClean="0"/>
              <a:t>Если говорить об оценке рисков, то на первом этапе следует использовать качественные критерии, поскольку они просты в применении. Примером качественных критериев оценки может быть: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угроза — низкая, средняя, высокая, критическая;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уязвимость — низкая, средняя, высокая, критическая;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ущерб — низкий, средний, высокий, критический;</a:t>
            </a:r>
          </a:p>
          <a:p>
            <a:pPr algn="just"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040" y="624110"/>
            <a:ext cx="10408919" cy="5950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Циклическое управление рисками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021080" y="1371600"/>
            <a:ext cx="10483532" cy="45396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Управление рисками включает в себя два вида деятельности, которые чередуются циклически: </a:t>
            </a:r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r>
              <a:rPr lang="ru-RU" b="1" dirty="0" smtClean="0"/>
              <a:t>1  вид     </a:t>
            </a:r>
            <a:r>
              <a:rPr lang="ru-RU" dirty="0" smtClean="0"/>
              <a:t>(пере)оценка (измерение) рисков; </a:t>
            </a:r>
          </a:p>
          <a:p>
            <a:pPr lvl="0">
              <a:buNone/>
            </a:pPr>
            <a:r>
              <a:rPr lang="ru-RU" b="1" dirty="0" smtClean="0"/>
              <a:t>2  вид </a:t>
            </a:r>
            <a:r>
              <a:rPr lang="ru-RU" dirty="0" smtClean="0"/>
              <a:t>выбор эффективных и экономичных защитных средств (</a:t>
            </a:r>
            <a:r>
              <a:rPr lang="ru-RU" b="1" dirty="0" smtClean="0"/>
              <a:t>нейтрализация рисков</a:t>
            </a:r>
            <a:r>
              <a:rPr lang="ru-RU" dirty="0" smtClean="0"/>
              <a:t>).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По отношению к выявленным рискам возможны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следующие действия</a:t>
            </a:r>
            <a:r>
              <a:rPr lang="ru-RU" dirty="0" smtClean="0"/>
              <a:t>: </a:t>
            </a:r>
          </a:p>
          <a:p>
            <a:pPr lvl="0"/>
            <a:r>
              <a:rPr lang="ru-RU" b="1" dirty="0" smtClean="0"/>
              <a:t>ликвидация риска</a:t>
            </a:r>
            <a:r>
              <a:rPr lang="ru-RU" dirty="0" smtClean="0"/>
              <a:t> (например, за счет устранения причины); </a:t>
            </a:r>
          </a:p>
          <a:p>
            <a:pPr lvl="0"/>
            <a:r>
              <a:rPr lang="ru-RU" b="1" dirty="0" smtClean="0"/>
              <a:t>уменьшение риска</a:t>
            </a:r>
            <a:r>
              <a:rPr lang="ru-RU" dirty="0" smtClean="0"/>
              <a:t> (например, за счет использования дополнительных защитных средств); </a:t>
            </a:r>
          </a:p>
          <a:p>
            <a:pPr lvl="0"/>
            <a:r>
              <a:rPr lang="ru-RU" b="1" dirty="0" smtClean="0"/>
              <a:t>принятие риска</a:t>
            </a:r>
            <a:r>
              <a:rPr lang="ru-RU" dirty="0" smtClean="0"/>
              <a:t> (и выработка плана действия в соответствующих условиях); </a:t>
            </a:r>
          </a:p>
          <a:p>
            <a:pPr lvl="0"/>
            <a:r>
              <a:rPr lang="ru-RU" b="1" dirty="0" smtClean="0"/>
              <a:t>переадресация риска</a:t>
            </a:r>
            <a:r>
              <a:rPr lang="ru-RU" dirty="0" smtClean="0"/>
              <a:t> (например, путем заключения страхового соглашения).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609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Этапы управления рисками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1219200" y="944880"/>
            <a:ext cx="10285412" cy="49663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ПРОЦЕСС УПРАВЛЕНИЯ РИСКАМИ МОЖНО РАЗДЕЛИТЬ НА СЛЕДУЮЩИЕ ЭТАПЫ: </a:t>
            </a:r>
          </a:p>
          <a:p>
            <a:pPr lvl="0"/>
            <a:r>
              <a:rPr lang="ru-RU" b="1" dirty="0" smtClean="0"/>
              <a:t>Выбор анализируемых объектов и уровня детализации их рассмотрения. </a:t>
            </a:r>
            <a:endParaRPr lang="ru-RU" dirty="0" smtClean="0"/>
          </a:p>
          <a:p>
            <a:pPr lvl="0"/>
            <a:r>
              <a:rPr lang="ru-RU" b="1" dirty="0" smtClean="0"/>
              <a:t>Выбор</a:t>
            </a:r>
            <a:r>
              <a:rPr lang="ru-RU" dirty="0" smtClean="0"/>
              <a:t> </a:t>
            </a:r>
            <a:r>
              <a:rPr lang="ru-RU" b="1" dirty="0" smtClean="0"/>
              <a:t>методологии оценки рисков</a:t>
            </a:r>
            <a:r>
              <a:rPr lang="ru-RU" dirty="0" smtClean="0"/>
              <a:t>. </a:t>
            </a:r>
          </a:p>
          <a:p>
            <a:pPr lvl="0"/>
            <a:r>
              <a:rPr lang="ru-RU" b="1" dirty="0" smtClean="0"/>
              <a:t>Идентификация активов</a:t>
            </a:r>
            <a:r>
              <a:rPr lang="ru-RU" dirty="0" smtClean="0"/>
              <a:t>. </a:t>
            </a:r>
          </a:p>
          <a:p>
            <a:pPr lvl="0"/>
            <a:r>
              <a:rPr lang="ru-RU" b="1" dirty="0" smtClean="0"/>
              <a:t>Анализ угроз</a:t>
            </a:r>
            <a:r>
              <a:rPr lang="ru-RU" dirty="0" smtClean="0"/>
              <a:t> </a:t>
            </a:r>
            <a:r>
              <a:rPr lang="ru-RU" b="1" dirty="0" smtClean="0"/>
              <a:t>и их последствий</a:t>
            </a:r>
            <a:r>
              <a:rPr lang="ru-RU" dirty="0" smtClean="0"/>
              <a:t>, </a:t>
            </a:r>
            <a:r>
              <a:rPr lang="ru-RU" b="1" dirty="0" smtClean="0"/>
              <a:t>выявление уязвимых мест</a:t>
            </a:r>
            <a:r>
              <a:rPr lang="ru-RU" dirty="0" smtClean="0"/>
              <a:t> </a:t>
            </a:r>
            <a:r>
              <a:rPr lang="ru-RU" b="1" dirty="0" smtClean="0"/>
              <a:t>в защите. </a:t>
            </a:r>
          </a:p>
          <a:p>
            <a:pPr lvl="0"/>
            <a:r>
              <a:rPr lang="ru-RU" b="1" dirty="0" smtClean="0"/>
              <a:t>Оценка рисков. </a:t>
            </a:r>
            <a:endParaRPr lang="ru-RU" dirty="0" smtClean="0"/>
          </a:p>
          <a:p>
            <a:pPr lvl="0"/>
            <a:r>
              <a:rPr lang="ru-RU" b="1" dirty="0" smtClean="0"/>
              <a:t>Выбор защитных мер. </a:t>
            </a:r>
            <a:endParaRPr lang="ru-RU" dirty="0" smtClean="0"/>
          </a:p>
          <a:p>
            <a:pPr lvl="0"/>
            <a:r>
              <a:rPr lang="ru-RU" b="1" dirty="0" smtClean="0"/>
              <a:t>Реализация и проверка выбранных мер. </a:t>
            </a:r>
            <a:endParaRPr lang="ru-RU" dirty="0" smtClean="0"/>
          </a:p>
          <a:p>
            <a:pPr lvl="0"/>
            <a:r>
              <a:rPr lang="ru-RU" b="1" dirty="0" smtClean="0"/>
              <a:t>Оценка остаточного риска. </a:t>
            </a:r>
            <a:endParaRPr lang="ru-RU" dirty="0" smtClean="0"/>
          </a:p>
          <a:p>
            <a:pPr algn="just">
              <a:buNone/>
            </a:pPr>
            <a:r>
              <a:rPr lang="ru-RU" dirty="0" smtClean="0">
                <a:solidFill>
                  <a:schemeClr val="accent1"/>
                </a:solidFill>
              </a:rPr>
              <a:t>Примечание:</a:t>
            </a:r>
            <a:r>
              <a:rPr lang="ru-RU" dirty="0" smtClean="0"/>
              <a:t>  Этапы 6 и 7 относятся к выбору защитных средств (нейтрализации рисков), остальные – к оценке рисков.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041" y="624110"/>
            <a:ext cx="10803572" cy="53413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Процессы системы менеджмента информационной безопасности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90600" y="1371600"/>
            <a:ext cx="10514012" cy="51663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Процесс </a:t>
            </a:r>
            <a:r>
              <a:rPr lang="ru-RU" b="1" dirty="0" smtClean="0"/>
              <a:t>планирования</a:t>
            </a:r>
            <a:r>
              <a:rPr lang="ru-RU" dirty="0" smtClean="0"/>
              <a:t>, целью которого является выявление, анализ и проектирование способов обработки рисков информационной безопасности. При создании этого процесса следует разработать методику категорирования информационных активов и формальной оценки рисков на основе данных об актуальных для рассматриваемой информационной инфраструктуры угрозах и уязвимостях. Применительно к области аудита можно выделить два типа ценных информационных активов, обладающих разным уровнем критичности – данные о держателях карт и критичные </a:t>
            </a:r>
            <a:r>
              <a:rPr lang="ru-RU" dirty="0" err="1" smtClean="0"/>
              <a:t>аутентификационные</a:t>
            </a:r>
            <a:r>
              <a:rPr lang="ru-RU" dirty="0" smtClean="0"/>
              <a:t> данные.</a:t>
            </a:r>
          </a:p>
          <a:p>
            <a:r>
              <a:rPr lang="ru-RU" dirty="0" smtClean="0"/>
              <a:t>Процесс </a:t>
            </a:r>
            <a:r>
              <a:rPr lang="ru-RU" b="1" dirty="0" smtClean="0"/>
              <a:t>внедрения</a:t>
            </a:r>
            <a:r>
              <a:rPr lang="ru-RU" dirty="0" smtClean="0"/>
              <a:t> спланированных методов обработки рисков, описывающий процедуру запуска нового процесса обеспечения информационной безопасности, либо модернизации существующего. Особое внимание следует уделить описанию ролей и обязанностей, а также планированию внедрения.</a:t>
            </a:r>
          </a:p>
          <a:p>
            <a:r>
              <a:rPr lang="ru-RU" dirty="0" smtClean="0"/>
              <a:t>Процесс </a:t>
            </a:r>
            <a:r>
              <a:rPr lang="ru-RU" b="1" dirty="0" smtClean="0"/>
              <a:t>мониторинга</a:t>
            </a:r>
            <a:r>
              <a:rPr lang="ru-RU" dirty="0" smtClean="0"/>
              <a:t> функционирующих процессов СОИБ (стоит отметить, что мониторингу эффективности подлежат как процессы СИБ, так и самой СМИБ – ведь четыре процесса менеджмента - не гранитные изваяния, и к ним применима </a:t>
            </a:r>
            <a:r>
              <a:rPr lang="ru-RU" dirty="0" err="1" smtClean="0"/>
              <a:t>самоактуализация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Процесс </a:t>
            </a:r>
            <a:r>
              <a:rPr lang="ru-RU" b="1" dirty="0" smtClean="0"/>
              <a:t>совершенствования</a:t>
            </a:r>
            <a:r>
              <a:rPr lang="ru-RU" dirty="0" smtClean="0"/>
              <a:t> процессов СОИБ в соответствии с результатами мониторинга, который делает возможным реализацию корректирующих и превентивных действий.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247</TotalTime>
  <Words>650</Words>
  <Application>Microsoft Office PowerPoint</Application>
  <PresentationFormat>Произвольный</PresentationFormat>
  <Paragraphs>82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Легкий дым</vt:lpstr>
      <vt:lpstr>Ставропольский государственный аграрный университет Кафедра Информационных систем  Дисциплина: Информационная безопасность </vt:lpstr>
      <vt:lpstr>Основные понятия  </vt:lpstr>
      <vt:lpstr>Пять принципов управления рисками информационной безопасности. </vt:lpstr>
      <vt:lpstr>Модель процесса управления</vt:lpstr>
      <vt:lpstr>Система построения управления рисками  </vt:lpstr>
      <vt:lpstr> Оценка рисков</vt:lpstr>
      <vt:lpstr>Циклическое управление рисками   </vt:lpstr>
      <vt:lpstr>Этапы управления рисками</vt:lpstr>
      <vt:lpstr>Процессы системы менеджмента информационной безопасности </vt:lpstr>
      <vt:lpstr>Рекомендации процедур</vt:lpstr>
      <vt:lpstr>Алгоритм управления рисками</vt:lpstr>
      <vt:lpstr>Комплексная система рисков</vt:lpstr>
      <vt:lpstr>Методика управления рисками</vt:lpstr>
      <vt:lpstr>Заключение лекции</vt:lpstr>
      <vt:lpstr>Литература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 Выпускная квалификационная работа </dc:title>
  <dc:creator>acer</dc:creator>
  <cp:lastModifiedBy>Компьютер</cp:lastModifiedBy>
  <cp:revision>70</cp:revision>
  <dcterms:created xsi:type="dcterms:W3CDTF">2014-10-19T13:49:34Z</dcterms:created>
  <dcterms:modified xsi:type="dcterms:W3CDTF">2003-12-31T20:04:24Z</dcterms:modified>
</cp:coreProperties>
</file>